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we will open the code and explain while in edit mode then run it on arc. The syllabus says we should demonstrate the code working for our final presentation. Opening the code, opening the website and running it will take up most of our presentation time.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Clr>
                <a:schemeClr val="dk2"/>
              </a:buClr>
              <a:buSzPct val="100000"/>
              <a:defRPr sz="4200">
                <a:solidFill>
                  <a:schemeClr val="dk2"/>
                </a:solidFill>
              </a:defRPr>
            </a:lvl1pPr>
            <a:lvl2pPr lvl="1" rtl="0" algn="ctr">
              <a:spcBef>
                <a:spcPts val="0"/>
              </a:spcBef>
              <a:buClr>
                <a:schemeClr val="dk2"/>
              </a:buClr>
              <a:buSzPct val="100000"/>
              <a:defRPr sz="4200">
                <a:solidFill>
                  <a:schemeClr val="dk2"/>
                </a:solidFill>
              </a:defRPr>
            </a:lvl2pPr>
            <a:lvl3pPr lvl="2" rtl="0" algn="ctr">
              <a:spcBef>
                <a:spcPts val="0"/>
              </a:spcBef>
              <a:buClr>
                <a:schemeClr val="dk2"/>
              </a:buClr>
              <a:buSzPct val="100000"/>
              <a:defRPr sz="4200">
                <a:solidFill>
                  <a:schemeClr val="dk2"/>
                </a:solidFill>
              </a:defRPr>
            </a:lvl3pPr>
            <a:lvl4pPr lvl="3" rtl="0" algn="ctr">
              <a:spcBef>
                <a:spcPts val="0"/>
              </a:spcBef>
              <a:buClr>
                <a:schemeClr val="dk2"/>
              </a:buClr>
              <a:buSzPct val="100000"/>
              <a:defRPr sz="4200">
                <a:solidFill>
                  <a:schemeClr val="dk2"/>
                </a:solidFill>
              </a:defRPr>
            </a:lvl4pPr>
            <a:lvl5pPr lvl="4" rtl="0" algn="ctr">
              <a:spcBef>
                <a:spcPts val="0"/>
              </a:spcBef>
              <a:buClr>
                <a:schemeClr val="dk2"/>
              </a:buClr>
              <a:buSzPct val="100000"/>
              <a:defRPr sz="4200">
                <a:solidFill>
                  <a:schemeClr val="dk2"/>
                </a:solidFill>
              </a:defRPr>
            </a:lvl5pPr>
            <a:lvl6pPr lvl="5" rtl="0" algn="ctr">
              <a:spcBef>
                <a:spcPts val="0"/>
              </a:spcBef>
              <a:buClr>
                <a:schemeClr val="dk2"/>
              </a:buClr>
              <a:buSzPct val="100000"/>
              <a:defRPr sz="4200">
                <a:solidFill>
                  <a:schemeClr val="dk2"/>
                </a:solidFill>
              </a:defRPr>
            </a:lvl6pPr>
            <a:lvl7pPr lvl="6" rtl="0" algn="ctr">
              <a:spcBef>
                <a:spcPts val="0"/>
              </a:spcBef>
              <a:buClr>
                <a:schemeClr val="dk2"/>
              </a:buClr>
              <a:buSzPct val="100000"/>
              <a:defRPr sz="4200">
                <a:solidFill>
                  <a:schemeClr val="dk2"/>
                </a:solidFill>
              </a:defRPr>
            </a:lvl7pPr>
            <a:lvl8pPr lvl="7" rtl="0" algn="ctr">
              <a:spcBef>
                <a:spcPts val="0"/>
              </a:spcBef>
              <a:buClr>
                <a:schemeClr val="dk2"/>
              </a:buClr>
              <a:buSzPct val="100000"/>
              <a:defRPr sz="4200">
                <a:solidFill>
                  <a:schemeClr val="dk2"/>
                </a:solidFill>
              </a:defRPr>
            </a:lvl8pPr>
            <a:lvl9pPr lvl="8" rtl="0"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home.hiwaay.net/~taylorc/toolbox/geography/geoutm.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Shape 67"/>
          <p:cNvSpPr txBox="1"/>
          <p:nvPr>
            <p:ph type="ctrTitle"/>
          </p:nvPr>
        </p:nvSpPr>
        <p:spPr>
          <a:xfrm>
            <a:off x="192750" y="1955875"/>
            <a:ext cx="8758500" cy="1838100"/>
          </a:xfrm>
          <a:prstGeom prst="rect">
            <a:avLst/>
          </a:prstGeom>
        </p:spPr>
        <p:txBody>
          <a:bodyPr anchorCtr="0" anchor="b" bIns="91425" lIns="91425" rIns="91425" tIns="91425">
            <a:noAutofit/>
          </a:bodyPr>
          <a:lstStyle/>
          <a:p>
            <a:pPr lvl="0" rtl="0">
              <a:spcBef>
                <a:spcPts val="0"/>
              </a:spcBef>
              <a:buNone/>
            </a:pPr>
            <a:r>
              <a:rPr b="1" lang="en" sz="3600"/>
              <a:t> </a:t>
            </a:r>
            <a:r>
              <a:rPr b="1" lang="en"/>
              <a:t>Backcountry Hiking Webmap</a:t>
            </a:r>
            <a:r>
              <a:rPr b="1" lang="en" sz="3600"/>
              <a:t>  </a:t>
            </a:r>
            <a:r>
              <a:rPr b="1" lang="en"/>
              <a:t> </a:t>
            </a:r>
          </a:p>
        </p:txBody>
      </p:sp>
      <p:sp>
        <p:nvSpPr>
          <p:cNvPr id="68" name="Shape 68"/>
          <p:cNvSpPr txBox="1"/>
          <p:nvPr>
            <p:ph idx="1" type="subTitle"/>
          </p:nvPr>
        </p:nvSpPr>
        <p:spPr>
          <a:xfrm>
            <a:off x="225025" y="4101855"/>
            <a:ext cx="8222100" cy="432900"/>
          </a:xfrm>
          <a:prstGeom prst="rect">
            <a:avLst/>
          </a:prstGeom>
        </p:spPr>
        <p:txBody>
          <a:bodyPr anchorCtr="0" anchor="t" bIns="91425" lIns="91425" rIns="91425" tIns="91425">
            <a:noAutofit/>
          </a:bodyPr>
          <a:lstStyle/>
          <a:p>
            <a:pPr lvl="0" rtl="0">
              <a:spcBef>
                <a:spcPts val="0"/>
              </a:spcBef>
              <a:buNone/>
            </a:pPr>
            <a:r>
              <a:rPr lang="en"/>
              <a:t>Team Leader:</a:t>
            </a:r>
            <a:r>
              <a:rPr lang="en"/>
              <a:t> Zack Tucker</a:t>
            </a:r>
          </a:p>
          <a:p>
            <a:pPr lvl="0">
              <a:spcBef>
                <a:spcPts val="0"/>
              </a:spcBef>
              <a:buNone/>
            </a:pPr>
            <a:r>
              <a:rPr lang="en"/>
              <a:t>Team Members: </a:t>
            </a:r>
            <a:r>
              <a:rPr lang="en"/>
              <a:t>Samuel Garza &amp; Jonathan Whitmore</a:t>
            </a:r>
          </a:p>
          <a:p>
            <a:pPr lvl="0">
              <a:spcBef>
                <a:spcPts val="0"/>
              </a:spcBef>
              <a:buNone/>
            </a:pPr>
            <a:r>
              <a:rPr lang="en"/>
              <a:t>Client:</a:t>
            </a:r>
            <a:r>
              <a:rPr lang="en"/>
              <a:t> Dr. Dan Goldberg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89500" y="315000"/>
            <a:ext cx="8222100" cy="767700"/>
          </a:xfrm>
          <a:prstGeom prst="rect">
            <a:avLst/>
          </a:prstGeom>
        </p:spPr>
        <p:txBody>
          <a:bodyPr anchorCtr="0" anchor="b" bIns="91425" lIns="91425" rIns="91425" tIns="91425">
            <a:noAutofit/>
          </a:bodyPr>
          <a:lstStyle/>
          <a:p>
            <a:pPr lvl="0">
              <a:spcBef>
                <a:spcPts val="0"/>
              </a:spcBef>
              <a:buNone/>
            </a:pPr>
            <a:r>
              <a:rPr lang="en"/>
              <a:t>Step 2: Name and Define Your Campsites</a:t>
            </a:r>
          </a:p>
        </p:txBody>
      </p:sp>
      <p:sp>
        <p:nvSpPr>
          <p:cNvPr id="135" name="Shape 135"/>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t/>
            </a:r>
            <a:endParaRPr/>
          </a:p>
        </p:txBody>
      </p:sp>
      <p:pic>
        <p:nvPicPr>
          <p:cNvPr id="136" name="Shape 136"/>
          <p:cNvPicPr preferRelativeResize="0"/>
          <p:nvPr/>
        </p:nvPicPr>
        <p:blipFill>
          <a:blip r:embed="rId3">
            <a:alphaModFix/>
          </a:blip>
          <a:stretch>
            <a:fillRect/>
          </a:stretch>
        </p:blipFill>
        <p:spPr>
          <a:xfrm>
            <a:off x="0" y="1331424"/>
            <a:ext cx="9144001" cy="3751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60950" y="409175"/>
            <a:ext cx="8222100" cy="767700"/>
          </a:xfrm>
          <a:prstGeom prst="rect">
            <a:avLst/>
          </a:prstGeom>
        </p:spPr>
        <p:txBody>
          <a:bodyPr anchorCtr="0" anchor="b" bIns="91425" lIns="91425" rIns="91425" tIns="91425">
            <a:noAutofit/>
          </a:bodyPr>
          <a:lstStyle/>
          <a:p>
            <a:pPr lvl="0">
              <a:spcBef>
                <a:spcPts val="0"/>
              </a:spcBef>
              <a:buNone/>
            </a:pPr>
            <a:r>
              <a:rPr lang="en"/>
              <a:t>Step 3: Click a button and Wahlah!</a:t>
            </a:r>
          </a:p>
        </p:txBody>
      </p:sp>
      <p:sp>
        <p:nvSpPr>
          <p:cNvPr id="142" name="Shape 142"/>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t/>
            </a:r>
            <a:endParaRPr/>
          </a:p>
        </p:txBody>
      </p:sp>
      <p:pic>
        <p:nvPicPr>
          <p:cNvPr id="143" name="Shape 143"/>
          <p:cNvPicPr preferRelativeResize="0"/>
          <p:nvPr/>
        </p:nvPicPr>
        <p:blipFill>
          <a:blip r:embed="rId3">
            <a:alphaModFix/>
          </a:blip>
          <a:stretch>
            <a:fillRect/>
          </a:stretch>
        </p:blipFill>
        <p:spPr>
          <a:xfrm>
            <a:off x="540237" y="1328399"/>
            <a:ext cx="8063524" cy="3705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MOTIVATION: “How long will it take me to get from here to there?”</a:t>
            </a:r>
          </a:p>
        </p:txBody>
      </p:sp>
      <p:sp>
        <p:nvSpPr>
          <p:cNvPr id="74" name="Shape 74"/>
          <p:cNvSpPr txBox="1"/>
          <p:nvPr>
            <p:ph idx="1" type="body"/>
          </p:nvPr>
        </p:nvSpPr>
        <p:spPr>
          <a:xfrm>
            <a:off x="471900" y="1716575"/>
            <a:ext cx="3459300" cy="2912700"/>
          </a:xfrm>
          <a:prstGeom prst="rect">
            <a:avLst/>
          </a:prstGeom>
        </p:spPr>
        <p:txBody>
          <a:bodyPr anchorCtr="0" anchor="t" bIns="91425" lIns="91425" rIns="91425" tIns="91425">
            <a:noAutofit/>
          </a:bodyPr>
          <a:lstStyle/>
          <a:p>
            <a:pPr lvl="0">
              <a:spcBef>
                <a:spcPts val="0"/>
              </a:spcBef>
              <a:buNone/>
            </a:pPr>
            <a:r>
              <a:t/>
            </a:r>
            <a:endParaRPr/>
          </a:p>
          <a:p>
            <a:pPr lvl="0" rtl="0">
              <a:spcBef>
                <a:spcPts val="0"/>
              </a:spcBef>
              <a:buNone/>
            </a:pPr>
            <a:r>
              <a:rPr lang="en"/>
              <a:t>Previous ArcMap tool was too complicated for a user, and </a:t>
            </a:r>
            <a:r>
              <a:rPr lang="en"/>
              <a:t>inaccessible.</a:t>
            </a:r>
          </a:p>
          <a:p>
            <a:pPr lvl="0" rtl="0">
              <a:spcBef>
                <a:spcPts val="0"/>
              </a:spcBef>
              <a:buNone/>
            </a:pPr>
            <a:r>
              <a:t/>
            </a:r>
            <a:endParaRPr/>
          </a:p>
          <a:p>
            <a:pPr lvl="0" rtl="0">
              <a:spcBef>
                <a:spcPts val="0"/>
              </a:spcBef>
              <a:buNone/>
            </a:pPr>
            <a:r>
              <a:t/>
            </a:r>
            <a:endParaRPr/>
          </a:p>
          <a:p>
            <a:pPr lvl="0">
              <a:spcBef>
                <a:spcPts val="0"/>
              </a:spcBef>
              <a:buNone/>
            </a:pPr>
            <a:r>
              <a:t/>
            </a:r>
            <a:endParaRPr/>
          </a:p>
        </p:txBody>
      </p:sp>
      <p:pic>
        <p:nvPicPr>
          <p:cNvPr id="75" name="Shape 75"/>
          <p:cNvPicPr preferRelativeResize="0"/>
          <p:nvPr/>
        </p:nvPicPr>
        <p:blipFill>
          <a:blip r:embed="rId3">
            <a:alphaModFix/>
          </a:blip>
          <a:stretch>
            <a:fillRect/>
          </a:stretch>
        </p:blipFill>
        <p:spPr>
          <a:xfrm>
            <a:off x="3999200" y="1828950"/>
            <a:ext cx="5144800" cy="3111624"/>
          </a:xfrm>
          <a:prstGeom prst="rect">
            <a:avLst/>
          </a:prstGeom>
          <a:noFill/>
          <a:ln>
            <a:noFill/>
          </a:ln>
        </p:spPr>
      </p:pic>
      <p:sp>
        <p:nvSpPr>
          <p:cNvPr id="76" name="Shape 76"/>
          <p:cNvSpPr txBox="1"/>
          <p:nvPr/>
        </p:nvSpPr>
        <p:spPr>
          <a:xfrm>
            <a:off x="3841022" y="1921146"/>
            <a:ext cx="2024700" cy="18147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95275" y="456250"/>
            <a:ext cx="3999900" cy="767700"/>
          </a:xfrm>
          <a:prstGeom prst="rect">
            <a:avLst/>
          </a:prstGeom>
        </p:spPr>
        <p:txBody>
          <a:bodyPr anchorCtr="0" anchor="b" bIns="91425" lIns="91425" rIns="91425" tIns="91425">
            <a:noAutofit/>
          </a:bodyPr>
          <a:lstStyle/>
          <a:p>
            <a:pPr lvl="0" algn="ctr">
              <a:spcBef>
                <a:spcPts val="0"/>
              </a:spcBef>
              <a:buNone/>
            </a:pPr>
            <a:r>
              <a:rPr lang="en"/>
              <a:t>How it Works</a:t>
            </a:r>
          </a:p>
        </p:txBody>
      </p:sp>
      <p:sp>
        <p:nvSpPr>
          <p:cNvPr id="82" name="Shape 82"/>
          <p:cNvSpPr txBox="1"/>
          <p:nvPr>
            <p:ph idx="2" type="body"/>
          </p:nvPr>
        </p:nvSpPr>
        <p:spPr>
          <a:xfrm>
            <a:off x="4788425" y="1765375"/>
            <a:ext cx="3999900" cy="2710199"/>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t/>
            </a:r>
            <a:endParaRPr/>
          </a:p>
          <a:p>
            <a:pPr lvl="0" rtl="0">
              <a:spcBef>
                <a:spcPts val="0"/>
              </a:spcBef>
              <a:buNone/>
            </a:pPr>
            <a:r>
              <a:t/>
            </a:r>
            <a:endParaRPr/>
          </a:p>
        </p:txBody>
      </p:sp>
      <p:sp>
        <p:nvSpPr>
          <p:cNvPr id="83" name="Shape 83"/>
          <p:cNvSpPr txBox="1"/>
          <p:nvPr>
            <p:ph type="title"/>
          </p:nvPr>
        </p:nvSpPr>
        <p:spPr>
          <a:xfrm>
            <a:off x="4658925" y="456250"/>
            <a:ext cx="3999900" cy="767700"/>
          </a:xfrm>
          <a:prstGeom prst="rect">
            <a:avLst/>
          </a:prstGeom>
        </p:spPr>
        <p:txBody>
          <a:bodyPr anchorCtr="0" anchor="b" bIns="91425" lIns="91425" rIns="91425" tIns="91425">
            <a:noAutofit/>
          </a:bodyPr>
          <a:lstStyle/>
          <a:p>
            <a:pPr lvl="0" rtl="0" algn="ctr">
              <a:spcBef>
                <a:spcPts val="0"/>
              </a:spcBef>
              <a:buNone/>
            </a:pPr>
            <a:r>
              <a:rPr lang="en"/>
              <a:t>Deliverables</a:t>
            </a:r>
          </a:p>
        </p:txBody>
      </p:sp>
      <p:pic>
        <p:nvPicPr>
          <p:cNvPr id="84" name="Shape 84"/>
          <p:cNvPicPr preferRelativeResize="0"/>
          <p:nvPr/>
        </p:nvPicPr>
        <p:blipFill>
          <a:blip r:embed="rId3">
            <a:alphaModFix/>
          </a:blip>
          <a:stretch>
            <a:fillRect/>
          </a:stretch>
        </p:blipFill>
        <p:spPr>
          <a:xfrm>
            <a:off x="0" y="3076621"/>
            <a:ext cx="9144000" cy="2066881"/>
          </a:xfrm>
          <a:prstGeom prst="rect">
            <a:avLst/>
          </a:prstGeom>
          <a:noFill/>
          <a:ln>
            <a:noFill/>
          </a:ln>
        </p:spPr>
      </p:pic>
      <p:sp>
        <p:nvSpPr>
          <p:cNvPr id="85" name="Shape 85"/>
          <p:cNvSpPr txBox="1"/>
          <p:nvPr/>
        </p:nvSpPr>
        <p:spPr>
          <a:xfrm>
            <a:off x="95275" y="1765375"/>
            <a:ext cx="3999900" cy="13182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Simple Webpage hosted on our virtual machines</a:t>
            </a:r>
          </a:p>
          <a:p>
            <a:pPr indent="-228600" lvl="0" marL="457200" rtl="0">
              <a:spcBef>
                <a:spcPts val="0"/>
              </a:spcBef>
              <a:buChar char="●"/>
            </a:pPr>
            <a:r>
              <a:rPr lang="en"/>
              <a:t>Uses Google Maps API to create routes</a:t>
            </a:r>
          </a:p>
          <a:p>
            <a:pPr indent="-228600" lvl="0" marL="457200">
              <a:spcBef>
                <a:spcPts val="0"/>
              </a:spcBef>
              <a:buChar char="●"/>
            </a:pPr>
            <a:r>
              <a:rPr lang="en"/>
              <a:t>Javascript functions create time statistics</a:t>
            </a:r>
          </a:p>
        </p:txBody>
      </p:sp>
      <p:sp>
        <p:nvSpPr>
          <p:cNvPr id="86" name="Shape 86"/>
          <p:cNvSpPr txBox="1"/>
          <p:nvPr/>
        </p:nvSpPr>
        <p:spPr>
          <a:xfrm>
            <a:off x="4788425" y="1765375"/>
            <a:ext cx="3999900" cy="13182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User defined route visualizations</a:t>
            </a:r>
          </a:p>
          <a:p>
            <a:pPr indent="-228600" lvl="0" marL="457200" rtl="0">
              <a:spcBef>
                <a:spcPts val="0"/>
              </a:spcBef>
              <a:buChar char="●"/>
            </a:pPr>
            <a:r>
              <a:rPr lang="en"/>
              <a:t>Point locations along routes</a:t>
            </a:r>
          </a:p>
          <a:p>
            <a:pPr indent="-228600" lvl="0" marL="457200" rtl="0">
              <a:spcBef>
                <a:spcPts val="0"/>
              </a:spcBef>
              <a:buChar char="●"/>
            </a:pPr>
            <a:r>
              <a:rPr b="1" lang="en">
                <a:solidFill>
                  <a:srgbClr val="FF0000"/>
                </a:solidFill>
              </a:rPr>
              <a:t>Time Calculations between the points and Total Distance</a:t>
            </a:r>
            <a:r>
              <a:rPr lang="en"/>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599250" y="-465125"/>
            <a:ext cx="6227100" cy="4090800"/>
          </a:xfrm>
          <a:prstGeom prst="rect">
            <a:avLst/>
          </a:prstGeom>
        </p:spPr>
        <p:txBody>
          <a:bodyPr anchorCtr="0" anchor="ctr" bIns="91425" lIns="91425" rIns="91425" tIns="91425">
            <a:noAutofit/>
          </a:bodyPr>
          <a:lstStyle/>
          <a:p>
            <a:pPr lvl="0">
              <a:spcBef>
                <a:spcPts val="0"/>
              </a:spcBef>
              <a:buNone/>
            </a:pPr>
            <a:r>
              <a:rPr lang="en"/>
              <a:t>Let’s test it out!</a:t>
            </a:r>
          </a:p>
        </p:txBody>
      </p:sp>
      <p:pic>
        <p:nvPicPr>
          <p:cNvPr id="92" name="Shape 92"/>
          <p:cNvPicPr preferRelativeResize="0"/>
          <p:nvPr/>
        </p:nvPicPr>
        <p:blipFill>
          <a:blip r:embed="rId3">
            <a:alphaModFix/>
          </a:blip>
          <a:stretch>
            <a:fillRect/>
          </a:stretch>
        </p:blipFill>
        <p:spPr>
          <a:xfrm>
            <a:off x="6245687" y="656350"/>
            <a:ext cx="2466975" cy="1847850"/>
          </a:xfrm>
          <a:prstGeom prst="rect">
            <a:avLst/>
          </a:prstGeom>
          <a:noFill/>
          <a:ln>
            <a:noFill/>
          </a:ln>
        </p:spPr>
      </p:pic>
      <p:sp>
        <p:nvSpPr>
          <p:cNvPr id="93" name="Shape 93"/>
          <p:cNvSpPr txBox="1"/>
          <p:nvPr/>
        </p:nvSpPr>
        <p:spPr>
          <a:xfrm>
            <a:off x="487650" y="3880050"/>
            <a:ext cx="8168700" cy="616500"/>
          </a:xfrm>
          <a:prstGeom prst="rect">
            <a:avLst/>
          </a:prstGeom>
          <a:noFill/>
          <a:ln>
            <a:noFill/>
          </a:ln>
        </p:spPr>
        <p:txBody>
          <a:bodyPr anchorCtr="0" anchor="t" bIns="91425" lIns="91425" rIns="91425" tIns="91425">
            <a:noAutofit/>
          </a:bodyPr>
          <a:lstStyle/>
          <a:p>
            <a:pPr lvl="0">
              <a:spcBef>
                <a:spcPts val="0"/>
              </a:spcBef>
              <a:buNone/>
            </a:pPr>
            <a:r>
              <a:rPr lang="en" sz="4800" u="sng">
                <a:solidFill>
                  <a:schemeClr val="lt1"/>
                </a:solidFill>
              </a:rPr>
              <a:t>geog478-46.geog.tamu.edu</a:t>
            </a:r>
          </a:p>
        </p:txBody>
      </p:sp>
      <p:sp>
        <p:nvSpPr>
          <p:cNvPr id="94" name="Shape 94"/>
          <p:cNvSpPr txBox="1"/>
          <p:nvPr/>
        </p:nvSpPr>
        <p:spPr>
          <a:xfrm>
            <a:off x="635700" y="3533000"/>
            <a:ext cx="4496100" cy="347100"/>
          </a:xfrm>
          <a:prstGeom prst="rect">
            <a:avLst/>
          </a:prstGeom>
          <a:noFill/>
          <a:ln>
            <a:noFill/>
          </a:ln>
        </p:spPr>
        <p:txBody>
          <a:bodyPr anchorCtr="0" anchor="t" bIns="91425" lIns="91425" rIns="91425" tIns="91425">
            <a:noAutofit/>
          </a:bodyPr>
          <a:lstStyle/>
          <a:p>
            <a:pPr lvl="0">
              <a:spcBef>
                <a:spcPts val="0"/>
              </a:spcBef>
              <a:buNone/>
            </a:pPr>
            <a:r>
              <a:rPr lang="en" sz="1800">
                <a:solidFill>
                  <a:schemeClr val="lt1"/>
                </a:solidFill>
              </a:rPr>
              <a:t>Try it on your phone or labtop!</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177650" y="468725"/>
            <a:ext cx="3999900" cy="767700"/>
          </a:xfrm>
          <a:prstGeom prst="rect">
            <a:avLst/>
          </a:prstGeom>
        </p:spPr>
        <p:txBody>
          <a:bodyPr anchorCtr="0" anchor="b" bIns="91425" lIns="91425" rIns="91425" tIns="91425">
            <a:noAutofit/>
          </a:bodyPr>
          <a:lstStyle/>
          <a:p>
            <a:pPr lvl="0" algn="ctr">
              <a:spcBef>
                <a:spcPts val="0"/>
              </a:spcBef>
              <a:buNone/>
            </a:pPr>
            <a:r>
              <a:rPr lang="en"/>
              <a:t>Limitations</a:t>
            </a:r>
          </a:p>
        </p:txBody>
      </p:sp>
      <p:sp>
        <p:nvSpPr>
          <p:cNvPr id="100" name="Shape 100"/>
          <p:cNvSpPr txBox="1"/>
          <p:nvPr>
            <p:ph idx="1" type="body"/>
          </p:nvPr>
        </p:nvSpPr>
        <p:spPr>
          <a:xfrm>
            <a:off x="530750" y="1496850"/>
            <a:ext cx="3999900" cy="2149800"/>
          </a:xfrm>
          <a:prstGeom prst="rect">
            <a:avLst/>
          </a:prstGeom>
        </p:spPr>
        <p:txBody>
          <a:bodyPr anchorCtr="0" anchor="t" bIns="91425" lIns="91425" rIns="91425" tIns="91425">
            <a:noAutofit/>
          </a:bodyPr>
          <a:lstStyle/>
          <a:p>
            <a:pPr lvl="0" rtl="0">
              <a:spcBef>
                <a:spcPts val="0"/>
              </a:spcBef>
              <a:buNone/>
            </a:pPr>
            <a:r>
              <a:t/>
            </a:r>
            <a:endParaRPr sz="1800"/>
          </a:p>
          <a:p>
            <a:pPr indent="-342900" lvl="0" marL="457200" rtl="0">
              <a:spcBef>
                <a:spcPts val="0"/>
              </a:spcBef>
              <a:buSzPct val="100000"/>
            </a:pPr>
            <a:r>
              <a:rPr lang="en" sz="1800"/>
              <a:t>Assumes specific break times for different hiking intervals</a:t>
            </a:r>
          </a:p>
          <a:p>
            <a:pPr indent="-342900" lvl="0" marL="457200" rtl="0">
              <a:spcBef>
                <a:spcPts val="0"/>
              </a:spcBef>
              <a:buSzPct val="100000"/>
            </a:pPr>
            <a:r>
              <a:rPr lang="en" sz="1800"/>
              <a:t>User needs access to the internet near TAMU </a:t>
            </a:r>
          </a:p>
          <a:p>
            <a:pPr lvl="0">
              <a:spcBef>
                <a:spcPts val="0"/>
              </a:spcBef>
              <a:buNone/>
            </a:pPr>
            <a:r>
              <a:t/>
            </a:r>
            <a:endParaRPr sz="1800"/>
          </a:p>
        </p:txBody>
      </p:sp>
      <p:sp>
        <p:nvSpPr>
          <p:cNvPr id="101" name="Shape 101"/>
          <p:cNvSpPr txBox="1"/>
          <p:nvPr>
            <p:ph idx="2" type="body"/>
          </p:nvPr>
        </p:nvSpPr>
        <p:spPr>
          <a:xfrm>
            <a:off x="4635275" y="1754300"/>
            <a:ext cx="3999900" cy="2710199"/>
          </a:xfrm>
          <a:prstGeom prst="rect">
            <a:avLst/>
          </a:prstGeom>
        </p:spPr>
        <p:txBody>
          <a:bodyPr anchorCtr="0" anchor="t" bIns="91425" lIns="91425" rIns="91425" tIns="91425">
            <a:noAutofit/>
          </a:bodyPr>
          <a:lstStyle/>
          <a:p>
            <a:pPr indent="-330200" lvl="0" marL="457200" rtl="0">
              <a:spcBef>
                <a:spcPts val="0"/>
              </a:spcBef>
              <a:buSzPct val="100000"/>
            </a:pPr>
            <a:r>
              <a:rPr lang="en" sz="1600"/>
              <a:t>Buy a domain name</a:t>
            </a:r>
          </a:p>
          <a:p>
            <a:pPr indent="-330200" lvl="0" marL="457200" rtl="0">
              <a:spcBef>
                <a:spcPts val="0"/>
              </a:spcBef>
              <a:buSzPct val="100000"/>
            </a:pPr>
            <a:r>
              <a:rPr lang="en" sz="1600"/>
              <a:t>Improve the  aesthetics of the website </a:t>
            </a:r>
          </a:p>
          <a:p>
            <a:pPr indent="-330200" lvl="0" marL="457200" rtl="0">
              <a:spcBef>
                <a:spcPts val="0"/>
              </a:spcBef>
              <a:buSzPct val="100000"/>
            </a:pPr>
            <a:r>
              <a:rPr lang="en" sz="1600"/>
              <a:t>Export the waypoints information to be used in other software</a:t>
            </a:r>
          </a:p>
          <a:p>
            <a:pPr indent="-330200" lvl="0" marL="457200" rtl="0">
              <a:spcBef>
                <a:spcPts val="0"/>
              </a:spcBef>
              <a:buSzPct val="100000"/>
            </a:pPr>
            <a:r>
              <a:rPr lang="en" sz="1600"/>
              <a:t>Clear last marker button for user errors</a:t>
            </a:r>
          </a:p>
          <a:p>
            <a:pPr indent="-330200" lvl="0" marL="457200" rtl="0">
              <a:spcBef>
                <a:spcPts val="0"/>
              </a:spcBef>
              <a:buSzPct val="100000"/>
            </a:pPr>
            <a:r>
              <a:rPr lang="en" sz="1600"/>
              <a:t>Save routes and Information (potential database needs)</a:t>
            </a:r>
          </a:p>
          <a:p>
            <a:pPr indent="-330200" lvl="0" marL="457200" rtl="0">
              <a:spcBef>
                <a:spcPts val="0"/>
              </a:spcBef>
              <a:buSzPct val="100000"/>
            </a:pPr>
            <a:r>
              <a:rPr lang="en" sz="1600"/>
              <a:t>MOBILE APPLICATIONS</a:t>
            </a:r>
          </a:p>
          <a:p>
            <a:pPr lvl="0">
              <a:spcBef>
                <a:spcPts val="0"/>
              </a:spcBef>
              <a:buNone/>
            </a:pPr>
            <a:r>
              <a:t/>
            </a:r>
            <a:endParaRPr/>
          </a:p>
        </p:txBody>
      </p:sp>
      <p:sp>
        <p:nvSpPr>
          <p:cNvPr id="102" name="Shape 102"/>
          <p:cNvSpPr txBox="1"/>
          <p:nvPr>
            <p:ph type="title"/>
          </p:nvPr>
        </p:nvSpPr>
        <p:spPr>
          <a:xfrm>
            <a:off x="4909400" y="468725"/>
            <a:ext cx="3875400" cy="767700"/>
          </a:xfrm>
          <a:prstGeom prst="rect">
            <a:avLst/>
          </a:prstGeom>
        </p:spPr>
        <p:txBody>
          <a:bodyPr anchorCtr="0" anchor="b" bIns="91425" lIns="91425" rIns="91425" tIns="91425">
            <a:noAutofit/>
          </a:bodyPr>
          <a:lstStyle/>
          <a:p>
            <a:pPr lvl="0" rtl="0" algn="ctr">
              <a:spcBef>
                <a:spcPts val="0"/>
              </a:spcBef>
              <a:buNone/>
            </a:pPr>
            <a:r>
              <a:rPr lang="en"/>
              <a:t>Improvements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460950" y="715200"/>
            <a:ext cx="8222100" cy="767700"/>
          </a:xfrm>
          <a:prstGeom prst="rect">
            <a:avLst/>
          </a:prstGeom>
        </p:spPr>
        <p:txBody>
          <a:bodyPr anchorCtr="0" anchor="b" bIns="91425" lIns="91425" rIns="91425" tIns="91425">
            <a:noAutofit/>
          </a:bodyPr>
          <a:lstStyle/>
          <a:p>
            <a:pPr lvl="0">
              <a:spcBef>
                <a:spcPts val="0"/>
              </a:spcBef>
              <a:buNone/>
            </a:pPr>
            <a:r>
              <a:rPr lang="en" sz="4800"/>
              <a:t>Thanks and Gig’em</a:t>
            </a:r>
            <a:r>
              <a:rPr lang="en"/>
              <a:t> </a:t>
            </a:r>
          </a:p>
        </p:txBody>
      </p:sp>
      <p:sp>
        <p:nvSpPr>
          <p:cNvPr id="108" name="Shape 108"/>
          <p:cNvSpPr txBox="1"/>
          <p:nvPr>
            <p:ph idx="1" type="body"/>
          </p:nvPr>
        </p:nvSpPr>
        <p:spPr>
          <a:xfrm>
            <a:off x="618225" y="1989700"/>
            <a:ext cx="8075700" cy="2655300"/>
          </a:xfrm>
          <a:prstGeom prst="rect">
            <a:avLst/>
          </a:prstGeom>
        </p:spPr>
        <p:txBody>
          <a:bodyPr anchorCtr="0" anchor="t" bIns="91425" lIns="91425" rIns="91425" tIns="91425">
            <a:noAutofit/>
          </a:bodyPr>
          <a:lstStyle/>
          <a:p>
            <a:pPr lvl="0" rtl="0">
              <a:spcBef>
                <a:spcPts val="0"/>
              </a:spcBef>
              <a:buNone/>
            </a:pPr>
            <a:r>
              <a:rPr b="1" lang="en" sz="2400">
                <a:solidFill>
                  <a:srgbClr val="666666"/>
                </a:solidFill>
              </a:rPr>
              <a:t>Our Client :</a:t>
            </a:r>
            <a:r>
              <a:rPr lang="en" sz="2400">
                <a:solidFill>
                  <a:srgbClr val="666666"/>
                </a:solidFill>
              </a:rPr>
              <a:t> Dr. Daniel Goldberg</a:t>
            </a:r>
          </a:p>
          <a:p>
            <a:pPr lvl="0">
              <a:spcBef>
                <a:spcPts val="0"/>
              </a:spcBef>
              <a:buNone/>
            </a:pPr>
            <a:r>
              <a:rPr b="1" lang="en" sz="2400">
                <a:solidFill>
                  <a:srgbClr val="666666"/>
                </a:solidFill>
              </a:rPr>
              <a:t>Special Thanks</a:t>
            </a:r>
            <a:r>
              <a:rPr lang="en" sz="2400">
                <a:solidFill>
                  <a:srgbClr val="666666"/>
                </a:solidFill>
              </a:rPr>
              <a:t>: Xiao Li,</a:t>
            </a:r>
          </a:p>
          <a:p>
            <a:pPr lvl="0">
              <a:spcBef>
                <a:spcPts val="0"/>
              </a:spcBef>
              <a:buNone/>
            </a:pPr>
            <a:r>
              <a:rPr lang="en" sz="2400">
                <a:solidFill>
                  <a:srgbClr val="666666"/>
                </a:solidFill>
              </a:rPr>
              <a:t> Chuck Taylor’s Coordinate Converter Algorithms @ </a:t>
            </a:r>
            <a:r>
              <a:rPr lang="en" sz="1800" u="sng">
                <a:solidFill>
                  <a:schemeClr val="hlink"/>
                </a:solidFill>
                <a:hlinkClick r:id="rId3"/>
              </a:rPr>
              <a:t>http://home.hiwaay.net/~taylorc/toolbox/geography/geoutm.html</a:t>
            </a:r>
            <a:r>
              <a:rPr lang="en" sz="1800">
                <a:solidFill>
                  <a:srgbClr val="666666"/>
                </a:solidFill>
              </a:rPr>
              <a:t>,</a:t>
            </a:r>
          </a:p>
          <a:p>
            <a:pPr lvl="0" rtl="0">
              <a:spcBef>
                <a:spcPts val="0"/>
              </a:spcBef>
              <a:buNone/>
            </a:pPr>
            <a:r>
              <a:rPr lang="en" sz="2400">
                <a:solidFill>
                  <a:srgbClr val="666666"/>
                </a:solidFill>
              </a:rPr>
              <a:t> Waldo R. Tobler and his other 1st Law.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ctrTitle"/>
          </p:nvPr>
        </p:nvSpPr>
        <p:spPr>
          <a:xfrm>
            <a:off x="390525" y="1819275"/>
            <a:ext cx="8222100" cy="933600"/>
          </a:xfrm>
          <a:prstGeom prst="rect">
            <a:avLst/>
          </a:prstGeom>
        </p:spPr>
        <p:txBody>
          <a:bodyPr anchorCtr="0" anchor="b" bIns="91425" lIns="91425" rIns="91425" tIns="91425">
            <a:noAutofit/>
          </a:bodyPr>
          <a:lstStyle/>
          <a:p>
            <a:pPr lvl="0">
              <a:spcBef>
                <a:spcPts val="0"/>
              </a:spcBef>
              <a:buNone/>
            </a:pPr>
            <a:r>
              <a:rPr lang="en" sz="6000"/>
              <a:t>Questions?</a:t>
            </a:r>
          </a:p>
        </p:txBody>
      </p:sp>
      <p:sp>
        <p:nvSpPr>
          <p:cNvPr id="114" name="Shape 114"/>
          <p:cNvSpPr txBox="1"/>
          <p:nvPr>
            <p:ph idx="1" type="subTitle"/>
          </p:nvPr>
        </p:nvSpPr>
        <p:spPr>
          <a:xfrm>
            <a:off x="390525" y="2789130"/>
            <a:ext cx="8222100" cy="4329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t/>
            </a:r>
            <a:endParaRPr/>
          </a:p>
        </p:txBody>
      </p:sp>
      <p:sp>
        <p:nvSpPr>
          <p:cNvPr id="120" name="Shape 120"/>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t/>
            </a:r>
            <a:endParaRPr/>
          </a:p>
        </p:txBody>
      </p:sp>
      <p:pic>
        <p:nvPicPr>
          <p:cNvPr id="121" name="Shape 121"/>
          <p:cNvPicPr preferRelativeResize="0"/>
          <p:nvPr/>
        </p:nvPicPr>
        <p:blipFill>
          <a:blip r:embed="rId3">
            <a:alphaModFix/>
          </a:blip>
          <a:stretch>
            <a:fillRect/>
          </a:stretch>
        </p:blipFill>
        <p:spPr>
          <a:xfrm>
            <a:off x="10950" y="657622"/>
            <a:ext cx="9144000" cy="4181354"/>
          </a:xfrm>
          <a:prstGeom prst="rect">
            <a:avLst/>
          </a:prstGeom>
          <a:noFill/>
          <a:ln>
            <a:noFill/>
          </a:ln>
        </p:spPr>
      </p:pic>
      <p:sp>
        <p:nvSpPr>
          <p:cNvPr id="122" name="Shape 122"/>
          <p:cNvSpPr txBox="1"/>
          <p:nvPr/>
        </p:nvSpPr>
        <p:spPr>
          <a:xfrm>
            <a:off x="140425" y="163275"/>
            <a:ext cx="6826500" cy="282600"/>
          </a:xfrm>
          <a:prstGeom prst="rect">
            <a:avLst/>
          </a:prstGeom>
          <a:noFill/>
          <a:ln>
            <a:noFill/>
          </a:ln>
        </p:spPr>
        <p:txBody>
          <a:bodyPr anchorCtr="0" anchor="t" bIns="91425" lIns="91425" rIns="91425" tIns="91425">
            <a:noAutofit/>
          </a:bodyPr>
          <a:lstStyle/>
          <a:p>
            <a:pPr lvl="0">
              <a:spcBef>
                <a:spcPts val="0"/>
              </a:spcBef>
              <a:buNone/>
            </a:pPr>
            <a:r>
              <a:rPr b="1" lang="en" sz="2400">
                <a:solidFill>
                  <a:schemeClr val="lt1"/>
                </a:solidFill>
              </a:rPr>
              <a:t>Opening the webpage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71900" y="103150"/>
            <a:ext cx="8222100" cy="767700"/>
          </a:xfrm>
          <a:prstGeom prst="rect">
            <a:avLst/>
          </a:prstGeom>
        </p:spPr>
        <p:txBody>
          <a:bodyPr anchorCtr="0" anchor="b" bIns="91425" lIns="91425" rIns="91425" tIns="91425">
            <a:noAutofit/>
          </a:bodyPr>
          <a:lstStyle/>
          <a:p>
            <a:pPr lvl="0">
              <a:spcBef>
                <a:spcPts val="0"/>
              </a:spcBef>
              <a:buNone/>
            </a:pPr>
            <a:r>
              <a:rPr lang="en"/>
              <a:t>Step 1: Draw Your Route</a:t>
            </a:r>
          </a:p>
        </p:txBody>
      </p:sp>
      <p:sp>
        <p:nvSpPr>
          <p:cNvPr id="128" name="Shape 128"/>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t/>
            </a:r>
            <a:endParaRPr/>
          </a:p>
        </p:txBody>
      </p:sp>
      <p:pic>
        <p:nvPicPr>
          <p:cNvPr id="129" name="Shape 129"/>
          <p:cNvPicPr preferRelativeResize="0"/>
          <p:nvPr/>
        </p:nvPicPr>
        <p:blipFill>
          <a:blip r:embed="rId3">
            <a:alphaModFix/>
          </a:blip>
          <a:stretch>
            <a:fillRect/>
          </a:stretch>
        </p:blipFill>
        <p:spPr>
          <a:xfrm>
            <a:off x="63212" y="1073400"/>
            <a:ext cx="9039475" cy="4070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